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p:scale>
          <a:sx n="90" d="100"/>
          <a:sy n="90" d="100"/>
        </p:scale>
        <p:origin x="1482" y="-23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16EFB6-63BB-48B2-A679-88C71F5356D1}"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323174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6EFB6-63BB-48B2-A679-88C71F5356D1}"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287866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6EFB6-63BB-48B2-A679-88C71F5356D1}"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366475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6EFB6-63BB-48B2-A679-88C71F5356D1}"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1196250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16EFB6-63BB-48B2-A679-88C71F5356D1}"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225725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16EFB6-63BB-48B2-A679-88C71F5356D1}"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416517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6EFB6-63BB-48B2-A679-88C71F5356D1}" type="datetimeFigureOut">
              <a:rPr lang="en-GB" smtClean="0"/>
              <a:t>24/01/2024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426357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16EFB6-63BB-48B2-A679-88C71F5356D1}" type="datetimeFigureOut">
              <a:rPr lang="en-GB" smtClean="0"/>
              <a:t>24/01/2024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300082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6EFB6-63BB-48B2-A679-88C71F5356D1}" type="datetimeFigureOut">
              <a:rPr lang="en-GB" smtClean="0"/>
              <a:t>24/01/2024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396867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116EFB6-63BB-48B2-A679-88C71F5356D1}"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149468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116EFB6-63BB-48B2-A679-88C71F5356D1}"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09B199-3B6F-4B72-8C9F-7EFCF66A4379}" type="slidenum">
              <a:rPr lang="en-GB" smtClean="0"/>
              <a:t>‹#›</a:t>
            </a:fld>
            <a:endParaRPr lang="en-GB"/>
          </a:p>
        </p:txBody>
      </p:sp>
    </p:spTree>
    <p:extLst>
      <p:ext uri="{BB962C8B-B14F-4D97-AF65-F5344CB8AC3E}">
        <p14:creationId xmlns:p14="http://schemas.microsoft.com/office/powerpoint/2010/main" val="137246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116EFB6-63BB-48B2-A679-88C71F5356D1}" type="datetimeFigureOut">
              <a:rPr lang="en-GB" smtClean="0"/>
              <a:t>24/01/2024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09B199-3B6F-4B72-8C9F-7EFCF66A4379}" type="slidenum">
              <a:rPr lang="en-GB" smtClean="0"/>
              <a:t>‹#›</a:t>
            </a:fld>
            <a:endParaRPr lang="en-GB"/>
          </a:p>
        </p:txBody>
      </p:sp>
    </p:spTree>
    <p:extLst>
      <p:ext uri="{BB962C8B-B14F-4D97-AF65-F5344CB8AC3E}">
        <p14:creationId xmlns:p14="http://schemas.microsoft.com/office/powerpoint/2010/main" val="219444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339155" y="4840419"/>
            <a:ext cx="3265090" cy="2308324"/>
          </a:xfrm>
          <a:prstGeom prst="rect">
            <a:avLst/>
          </a:prstGeom>
          <a:noFill/>
          <a:ln w="38100">
            <a:solidFill>
              <a:srgbClr val="92D050"/>
            </a:solidFill>
          </a:ln>
        </p:spPr>
        <p:txBody>
          <a:bodyPr wrap="square" rtlCol="0">
            <a:spAutoFit/>
          </a:bodyPr>
          <a:lstStyle/>
          <a:p>
            <a:pPr algn="ctr"/>
            <a:r>
              <a:rPr lang="en-GB" sz="1200" b="1" dirty="0"/>
              <a:t>PSHE</a:t>
            </a:r>
          </a:p>
          <a:p>
            <a:pPr algn="ctr"/>
            <a:endParaRPr lang="en-GB" sz="1200" b="1" dirty="0"/>
          </a:p>
          <a:p>
            <a:r>
              <a:rPr lang="en-GB" sz="1200" dirty="0"/>
              <a:t>Our SCARF unit this half term is </a:t>
            </a:r>
            <a:r>
              <a:rPr lang="en-GB" sz="1200" b="1" dirty="0"/>
              <a:t>Keeping safe. </a:t>
            </a:r>
            <a:r>
              <a:rPr lang="en-GB" sz="1200" dirty="0"/>
              <a:t>The children will be learning about making healthy decisions online, inside or outside of school. They will be able to identify how to assert themselves, highlight who can help keep them safe and by the end of this unit, they will be able to explain what potentials risks might be there and how to prevent harm. </a:t>
            </a:r>
          </a:p>
          <a:p>
            <a:endParaRPr lang="en-US" sz="1200" dirty="0"/>
          </a:p>
          <a:p>
            <a:endParaRPr lang="en-GB" sz="1200" dirty="0"/>
          </a:p>
        </p:txBody>
      </p:sp>
      <p:sp>
        <p:nvSpPr>
          <p:cNvPr id="3" name="TextBox 2"/>
          <p:cNvSpPr txBox="1"/>
          <p:nvPr/>
        </p:nvSpPr>
        <p:spPr>
          <a:xfrm>
            <a:off x="3734527" y="1426062"/>
            <a:ext cx="2827878" cy="2862322"/>
          </a:xfrm>
          <a:prstGeom prst="rect">
            <a:avLst/>
          </a:prstGeom>
          <a:noFill/>
          <a:ln w="38100">
            <a:solidFill>
              <a:srgbClr val="92D050"/>
            </a:solidFill>
          </a:ln>
        </p:spPr>
        <p:txBody>
          <a:bodyPr wrap="square" rtlCol="0">
            <a:spAutoFit/>
          </a:bodyPr>
          <a:lstStyle/>
          <a:p>
            <a:pPr algn="ctr"/>
            <a:r>
              <a:rPr lang="en-GB" sz="1200" b="1" dirty="0"/>
              <a:t>Computing</a:t>
            </a:r>
          </a:p>
          <a:p>
            <a:pPr algn="ctr"/>
            <a:r>
              <a:rPr lang="en-GB" sz="1200" b="1" dirty="0"/>
              <a:t>Programming A – Selection in physical computing</a:t>
            </a:r>
          </a:p>
          <a:p>
            <a:pPr algn="ctr"/>
            <a:endParaRPr lang="en-GB" sz="1200" b="1" dirty="0"/>
          </a:p>
          <a:p>
            <a:r>
              <a:rPr lang="en-GB" sz="1200" dirty="0"/>
              <a:t>In this unit, children will use physical computing to explore through the use of the Crumble programming environment. They will learn how to connect and program components. Learners are introduced to conditions which help control the flow of actions such as making an LED light flash. </a:t>
            </a:r>
          </a:p>
          <a:p>
            <a:endParaRPr lang="en-GB" sz="1200" dirty="0"/>
          </a:p>
          <a:p>
            <a:endParaRPr lang="en-US" sz="1200" dirty="0"/>
          </a:p>
          <a:p>
            <a:endParaRPr lang="en-GB" sz="1200" dirty="0"/>
          </a:p>
        </p:txBody>
      </p:sp>
      <p:sp>
        <p:nvSpPr>
          <p:cNvPr id="4" name="Text Box 2"/>
          <p:cNvSpPr txBox="1">
            <a:spLocks noChangeArrowheads="1"/>
          </p:cNvSpPr>
          <p:nvPr/>
        </p:nvSpPr>
        <p:spPr bwMode="auto">
          <a:xfrm>
            <a:off x="1260475" y="312737"/>
            <a:ext cx="43180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92D050"/>
                </a:solidFill>
                <a:effectLst/>
                <a:latin typeface="SassoonPrimaryInfant" charset="0"/>
              </a:rPr>
              <a:t> </a:t>
            </a:r>
            <a:r>
              <a:rPr kumimoji="0" lang="en-GB" altLang="en-US" sz="2400" b="1" i="0" u="none" strike="noStrike" cap="none" normalizeH="0" baseline="0" dirty="0">
                <a:ln>
                  <a:noFill/>
                </a:ln>
                <a:solidFill>
                  <a:srgbClr val="92D050"/>
                </a:solidFill>
                <a:effectLst/>
                <a:latin typeface="SassoonPrimaryInfant" charset="0"/>
              </a:rPr>
              <a:t>Year 5</a:t>
            </a:r>
            <a:endParaRPr kumimoji="0" lang="en-US" altLang="en-US" sz="2400" b="1" i="0" u="none" strike="noStrike" cap="none" normalizeH="0" baseline="0" dirty="0">
              <a:ln>
                <a:noFill/>
              </a:ln>
              <a:solidFill>
                <a:srgbClr val="92D050"/>
              </a:solidFill>
              <a:effectLst/>
              <a:latin typeface="SassoonPrimaryInfant"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rgbClr val="92D050"/>
                </a:solidFill>
                <a:latin typeface="SassoonPrimaryInfant" charset="0"/>
              </a:rPr>
              <a:t>Curriculum</a:t>
            </a:r>
            <a:r>
              <a:rPr kumimoji="0" lang="en-US" altLang="en-US" sz="2000" b="1" i="0" u="none" strike="noStrike" cap="none" normalizeH="0" baseline="0" dirty="0">
                <a:ln>
                  <a:noFill/>
                </a:ln>
                <a:solidFill>
                  <a:srgbClr val="92D050"/>
                </a:solidFill>
                <a:effectLst/>
                <a:latin typeface="SassoonPrimaryInfant" charset="0"/>
              </a:rPr>
              <a:t> Newsletter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rgbClr val="92D050"/>
                </a:solidFill>
                <a:latin typeface="SassoonPrimaryInfant" charset="0"/>
              </a:rPr>
              <a:t>Term 3</a:t>
            </a:r>
            <a:endParaRPr kumimoji="0" lang="en-US" altLang="en-US" sz="1400" b="0" i="0" u="none" strike="noStrike" cap="none" normalizeH="0" baseline="0" dirty="0">
              <a:ln>
                <a:noFill/>
              </a:ln>
              <a:solidFill>
                <a:srgbClr val="92D050"/>
              </a:solidFill>
              <a:effectLst/>
              <a:latin typeface="Arial" panose="020B0604020202020204" pitchFamily="34" charset="0"/>
            </a:endParaRPr>
          </a:p>
        </p:txBody>
      </p:sp>
      <p:sp>
        <p:nvSpPr>
          <p:cNvPr id="10" name="Rectangle 9"/>
          <p:cNvSpPr/>
          <p:nvPr/>
        </p:nvSpPr>
        <p:spPr>
          <a:xfrm>
            <a:off x="190500" y="123825"/>
            <a:ext cx="6457950" cy="9610725"/>
          </a:xfrm>
          <a:prstGeom prst="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295595" y="1426974"/>
            <a:ext cx="3276182" cy="3334246"/>
          </a:xfrm>
          <a:prstGeom prst="rect">
            <a:avLst/>
          </a:prstGeom>
          <a:noFill/>
          <a:ln w="38100">
            <a:solidFill>
              <a:srgbClr val="92D050"/>
            </a:solidFill>
          </a:ln>
        </p:spPr>
        <p:txBody>
          <a:bodyPr wrap="square" rtlCol="0">
            <a:spAutoFit/>
          </a:bodyPr>
          <a:lstStyle/>
          <a:p>
            <a:pPr lvl="0" algn="ctr" eaLnBrk="0" fontAlgn="base" hangingPunct="0">
              <a:spcBef>
                <a:spcPct val="0"/>
              </a:spcBef>
              <a:spcAft>
                <a:spcPts val="800"/>
              </a:spcAft>
            </a:pPr>
            <a:r>
              <a:rPr lang="en-US" altLang="en-US" sz="1200" b="1" dirty="0">
                <a:solidFill>
                  <a:srgbClr val="000000"/>
                </a:solidFill>
                <a:latin typeface="Calibri" panose="020F0502020204030204" pitchFamily="34" charset="0"/>
              </a:rPr>
              <a:t>Learning Journey – History, Geography, Science &amp; DT</a:t>
            </a:r>
            <a:r>
              <a:rPr lang="en-GB" altLang="en-US" sz="1200" b="1" dirty="0">
                <a:solidFill>
                  <a:srgbClr val="000000"/>
                </a:solidFill>
                <a:latin typeface="Calibri" panose="020F0502020204030204" pitchFamily="34" charset="0"/>
              </a:rPr>
              <a:t>       </a:t>
            </a:r>
          </a:p>
          <a:p>
            <a:pPr lvl="0" algn="ctr" eaLnBrk="0" fontAlgn="base" hangingPunct="0">
              <a:spcBef>
                <a:spcPct val="0"/>
              </a:spcBef>
              <a:spcAft>
                <a:spcPts val="800"/>
              </a:spcAft>
            </a:pPr>
            <a:r>
              <a:rPr lang="en-GB" altLang="en-US" sz="1200" b="1" dirty="0">
                <a:solidFill>
                  <a:srgbClr val="000000"/>
                </a:solidFill>
                <a:latin typeface="Calibri" panose="020F0502020204030204" pitchFamily="34" charset="0"/>
              </a:rPr>
              <a:t>Who were the Ancient Egyptians?</a:t>
            </a:r>
          </a:p>
          <a:p>
            <a:pPr lvl="0" algn="ctr" eaLnBrk="0" fontAlgn="base" hangingPunct="0">
              <a:spcBef>
                <a:spcPct val="0"/>
              </a:spcBef>
              <a:spcAft>
                <a:spcPts val="800"/>
              </a:spcAft>
            </a:pPr>
            <a:r>
              <a:rPr lang="en-GB" altLang="en-US" sz="1200" dirty="0">
                <a:solidFill>
                  <a:srgbClr val="000000"/>
                </a:solidFill>
                <a:latin typeface="Calibri" panose="020F0502020204030204" pitchFamily="34" charset="0"/>
              </a:rPr>
              <a:t>In History, it will build upon their previous knowledge of timelines and understanding of interpretations of the past whilst also exploring the mummification process. In Geography, they will discuss the Egyptian climate through applying map skills. Science lessons will focus on the different stages of human development. Children will also use watercolour this term within art to create a piece about animals or landscapes, inspired by a visit from a local artist. </a:t>
            </a:r>
          </a:p>
          <a:p>
            <a:pPr lvl="0" algn="ctr" eaLnBrk="0" fontAlgn="base" hangingPunct="0">
              <a:spcBef>
                <a:spcPct val="0"/>
              </a:spcBef>
              <a:spcAft>
                <a:spcPts val="800"/>
              </a:spcAft>
            </a:pPr>
            <a:endParaRPr lang="en-GB" altLang="en-US" sz="1400" i="1" dirty="0">
              <a:solidFill>
                <a:srgbClr val="000000"/>
              </a:solidFill>
              <a:latin typeface="Calibri" panose="020F0502020204030204" pitchFamily="34" charset="0"/>
            </a:endParaRPr>
          </a:p>
          <a:p>
            <a:pPr lvl="0" eaLnBrk="0" fontAlgn="base" hangingPunct="0">
              <a:spcBef>
                <a:spcPct val="0"/>
              </a:spcBef>
              <a:spcAft>
                <a:spcPts val="800"/>
              </a:spcAft>
            </a:pPr>
            <a:endParaRPr lang="en-US" altLang="en-US" sz="1400" i="1" dirty="0">
              <a:solidFill>
                <a:srgbClr val="000000"/>
              </a:solidFill>
              <a:latin typeface="Calibri" panose="020F0502020204030204" pitchFamily="34" charset="0"/>
            </a:endParaRPr>
          </a:p>
        </p:txBody>
      </p:sp>
      <p:sp>
        <p:nvSpPr>
          <p:cNvPr id="14" name="TextBox 13"/>
          <p:cNvSpPr txBox="1"/>
          <p:nvPr/>
        </p:nvSpPr>
        <p:spPr>
          <a:xfrm>
            <a:off x="3707393" y="4448874"/>
            <a:ext cx="2835735" cy="2677656"/>
          </a:xfrm>
          <a:prstGeom prst="rect">
            <a:avLst/>
          </a:prstGeom>
          <a:noFill/>
          <a:ln w="38100">
            <a:solidFill>
              <a:srgbClr val="92D050"/>
            </a:solidFill>
          </a:ln>
        </p:spPr>
        <p:txBody>
          <a:bodyPr wrap="square" rtlCol="0" anchor="t">
            <a:spAutoFit/>
          </a:bodyPr>
          <a:lstStyle/>
          <a:p>
            <a:pPr algn="ctr"/>
            <a:r>
              <a:rPr lang="en-GB" sz="1200" b="1" i="0" dirty="0">
                <a:solidFill>
                  <a:srgbClr val="000000"/>
                </a:solidFill>
                <a:effectLst/>
              </a:rPr>
              <a:t>RE</a:t>
            </a:r>
          </a:p>
          <a:p>
            <a:pPr algn="ctr"/>
            <a:r>
              <a:rPr lang="en-GB" sz="1200" b="1" dirty="0"/>
              <a:t>Are Sikh stories important today?</a:t>
            </a:r>
          </a:p>
          <a:p>
            <a:pPr algn="ctr"/>
            <a:r>
              <a:rPr lang="en-GB" sz="1200" b="1" dirty="0"/>
              <a:t>Sikhism </a:t>
            </a:r>
          </a:p>
          <a:p>
            <a:pPr algn="ctr"/>
            <a:endParaRPr lang="en-GB" sz="1200" b="1" dirty="0"/>
          </a:p>
          <a:p>
            <a:pPr algn="ctr"/>
            <a:r>
              <a:rPr lang="en-GB" sz="1200" dirty="0"/>
              <a:t>This term in RE they are learning about some of the key teachings within Sikhism. They will be able to identity their own special stories and discuss the morals/teachings before discussing four individual Sikh stories. This allows them to be able to reflect on the impact and importance within modern day life. </a:t>
            </a:r>
            <a:endParaRPr lang="en-US" sz="1200" dirty="0"/>
          </a:p>
          <a:p>
            <a:pPr algn="ctr"/>
            <a:endParaRPr lang="en-US" sz="1200" dirty="0"/>
          </a:p>
          <a:p>
            <a:pPr algn="ctr"/>
            <a:endParaRPr lang="en-US" sz="1200" dirty="0"/>
          </a:p>
        </p:txBody>
      </p:sp>
      <p:sp>
        <p:nvSpPr>
          <p:cNvPr id="24" name="Rectangle 8"/>
          <p:cNvSpPr>
            <a:spLocks noChangeArrowheads="1"/>
          </p:cNvSpPr>
          <p:nvPr/>
        </p:nvSpPr>
        <p:spPr bwMode="auto">
          <a:xfrm>
            <a:off x="3715250" y="7287021"/>
            <a:ext cx="2827878" cy="2335918"/>
          </a:xfrm>
          <a:prstGeom prst="rect">
            <a:avLst/>
          </a:prstGeom>
          <a:noFill/>
          <a:ln w="38100" algn="ctr">
            <a:solidFill>
              <a:srgbClr val="92D050"/>
            </a:solidFill>
            <a:miter lim="800000"/>
            <a:headEnd/>
            <a:tailEnd/>
          </a:ln>
          <a:effectLst/>
          <a:extLst>
            <a:ext uri="{909E8E84-426E-40DD-AFC4-6F175D3DCCD1}">
              <a14:hiddenFill xmlns:a14="http://schemas.microsoft.com/office/drawing/2010/main">
                <a:solidFill>
                  <a:srgbClr val="006699"/>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rPr>
              <a:t>Music</a:t>
            </a:r>
            <a:endParaRPr lang="en-GB" altLang="en-US" sz="1200" b="1"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200" b="1" dirty="0">
                <a:solidFill>
                  <a:srgbClr val="000000"/>
                </a:solidFill>
                <a:latin typeface="Calibri" panose="020F0502020204030204" pitchFamily="34" charset="0"/>
              </a:rPr>
              <a:t>Make you feel my love by Adele</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200" b="1" dirty="0">
              <a:solidFill>
                <a:srgbClr val="000000"/>
              </a:solidFill>
              <a:latin typeface="Calibri" panose="020F0502020204030204" pitchFamily="34" charset="0"/>
            </a:endParaRPr>
          </a:p>
          <a:p>
            <a:pPr lvl="0" algn="ctr" eaLnBrk="0" fontAlgn="base" hangingPunct="0">
              <a:spcBef>
                <a:spcPct val="0"/>
              </a:spcBef>
              <a:spcAft>
                <a:spcPct val="0"/>
              </a:spcAft>
            </a:pPr>
            <a:r>
              <a:rPr lang="en-GB" sz="1100" dirty="0"/>
              <a:t>All of this term is focused around one song: Make You Feel My Love yet there are opportunities to listen and appraise songs from the same genre. Through an integrated approach to music (games, elements of music and playing instruments) the children will learn to sing, play, improvise and compose with this Pop Ballard. </a:t>
            </a:r>
            <a:endParaRPr lang="en-US" altLang="en-US" sz="1200"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Calibri" panose="020F0502020204030204" pitchFamily="34" charset="0"/>
            </a:endParaRPr>
          </a:p>
        </p:txBody>
      </p:sp>
      <p:sp>
        <p:nvSpPr>
          <p:cNvPr id="25" name="Text Box 8"/>
          <p:cNvSpPr txBox="1">
            <a:spLocks noChangeArrowheads="1"/>
          </p:cNvSpPr>
          <p:nvPr/>
        </p:nvSpPr>
        <p:spPr bwMode="auto">
          <a:xfrm>
            <a:off x="333746" y="7287021"/>
            <a:ext cx="3276182" cy="2335917"/>
          </a:xfrm>
          <a:prstGeom prst="rect">
            <a:avLst/>
          </a:prstGeom>
          <a:noFill/>
          <a:ln w="38100" algn="ctr">
            <a:solidFill>
              <a:srgbClr val="92D05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alibri" panose="020F0502020204030204" pitchFamily="34" charset="0"/>
              </a:rPr>
              <a:t>PE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rPr>
              <a:t>PE will take place on </a:t>
            </a:r>
            <a:r>
              <a:rPr lang="en-GB" altLang="en-US" sz="1200">
                <a:solidFill>
                  <a:srgbClr val="000000"/>
                </a:solidFill>
              </a:rPr>
              <a:t>Fridays</a:t>
            </a:r>
            <a:r>
              <a:rPr kumimoji="0" lang="en-US" altLang="en-US" sz="1200" b="0" i="0" u="none" strike="noStrike" cap="none" normalizeH="0" baseline="0">
                <a:ln>
                  <a:noFill/>
                </a:ln>
                <a:solidFill>
                  <a:srgbClr val="000000"/>
                </a:solidFill>
                <a:effectLst/>
              </a:rPr>
              <a:t>.</a:t>
            </a:r>
            <a:endParaRPr kumimoji="0" lang="en-US" altLang="en-US" sz="1200" b="0" i="0" u="none" strike="noStrike" cap="none" normalizeH="0" dirty="0">
              <a:ln>
                <a:noFill/>
              </a:ln>
              <a:solidFill>
                <a:srgbClr val="000000"/>
              </a:solidFill>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dirty="0">
              <a:ln>
                <a:noFill/>
              </a:ln>
              <a:solidFill>
                <a:srgbClr val="000000"/>
              </a:solidFill>
              <a:effectLst/>
            </a:endParaRPr>
          </a:p>
          <a:p>
            <a:pPr lvl="0" eaLnBrk="0" fontAlgn="base" hangingPunct="0">
              <a:spcBef>
                <a:spcPct val="0"/>
              </a:spcBef>
              <a:spcAft>
                <a:spcPct val="0"/>
              </a:spcAft>
            </a:pPr>
            <a:r>
              <a:rPr lang="en-US" altLang="en-US" sz="1200" dirty="0"/>
              <a:t>Year 5</a:t>
            </a:r>
            <a:r>
              <a:rPr kumimoji="0" lang="en-US" altLang="en-US" sz="1200" b="0" i="0" u="none" strike="noStrike" cap="none" normalizeH="0" baseline="0" dirty="0">
                <a:ln>
                  <a:noFill/>
                </a:ln>
                <a:solidFill>
                  <a:schemeClr val="tx1"/>
                </a:solidFill>
                <a:effectLst/>
              </a:rPr>
              <a:t> will be</a:t>
            </a:r>
            <a:r>
              <a:rPr kumimoji="0" lang="en-US" altLang="en-US" sz="1200" b="0" i="0" u="none" strike="noStrike" cap="none" normalizeH="0" dirty="0">
                <a:ln>
                  <a:noFill/>
                </a:ln>
                <a:solidFill>
                  <a:schemeClr val="tx1"/>
                </a:solidFill>
                <a:effectLst/>
              </a:rPr>
              <a:t> </a:t>
            </a:r>
            <a:r>
              <a:rPr kumimoji="0" lang="en-US" altLang="en-US" sz="1200" b="0" i="0" u="none" strike="noStrike" cap="none" normalizeH="0" baseline="0" dirty="0">
                <a:ln>
                  <a:noFill/>
                </a:ln>
                <a:solidFill>
                  <a:schemeClr val="tx1"/>
                </a:solidFill>
                <a:effectLst/>
              </a:rPr>
              <a:t>focusing</a:t>
            </a:r>
            <a:r>
              <a:rPr kumimoji="0" lang="en-US" altLang="en-US" sz="1200" b="0" i="0" u="none" strike="noStrike" cap="none" normalizeH="0" dirty="0">
                <a:ln>
                  <a:noFill/>
                </a:ln>
                <a:solidFill>
                  <a:schemeClr val="tx1"/>
                </a:solidFill>
                <a:effectLst/>
              </a:rPr>
              <a:t> on </a:t>
            </a:r>
            <a:r>
              <a:rPr kumimoji="0" lang="en-US" altLang="en-US" sz="1200" b="1" i="0" u="none" strike="noStrike" cap="none" normalizeH="0" dirty="0">
                <a:ln>
                  <a:noFill/>
                </a:ln>
                <a:solidFill>
                  <a:schemeClr val="tx1"/>
                </a:solidFill>
                <a:effectLst/>
              </a:rPr>
              <a:t>Dance </a:t>
            </a:r>
            <a:r>
              <a:rPr lang="en-GB" altLang="en-US" sz="1200" dirty="0"/>
              <a:t>this term. Children will explore random structure and space as well as changing dynamics whilst creating routines. They will explore different music and dance styles from Rock ‘n’ Roll to Chinese and will have the chance to work individually and within pairs or groups to rehearse and perform. </a:t>
            </a:r>
            <a:endParaRPr kumimoji="0" lang="en-US" altLang="en-US" sz="1200" b="0" i="0" u="none" strike="noStrike" cap="none" normalizeH="0" baseline="0" dirty="0">
              <a:ln>
                <a:noFill/>
              </a:ln>
              <a:solidFill>
                <a:schemeClr val="tx1"/>
              </a:solidFill>
              <a:effectLst/>
            </a:endParaRPr>
          </a:p>
        </p:txBody>
      </p:sp>
      <p:pic>
        <p:nvPicPr>
          <p:cNvPr id="1026" name="Picture 2" descr="christianity Icon 148065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6582" y="6671031"/>
            <a:ext cx="615989" cy="6159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mputer Icon 1256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6470" y="3521668"/>
            <a:ext cx="631825" cy="6318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usic Icon 210287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551" y="9016893"/>
            <a:ext cx="564417" cy="56441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riendship Icon 309539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94640" y="6465395"/>
            <a:ext cx="739154" cy="73915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cience Icon 118295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19541" y="4106268"/>
            <a:ext cx="577960" cy="577960"/>
          </a:xfrm>
          <a:prstGeom prst="rect">
            <a:avLst/>
          </a:prstGeom>
          <a:noFill/>
          <a:extLst>
            <a:ext uri="{909E8E84-426E-40DD-AFC4-6F175D3DCCD1}">
              <a14:hiddenFill xmlns:a14="http://schemas.microsoft.com/office/drawing/2010/main">
                <a:solidFill>
                  <a:srgbClr val="FFFFFF"/>
                </a:solidFill>
              </a14:hiddenFill>
            </a:ext>
          </a:extLst>
        </p:spPr>
      </p:pic>
      <p:pic>
        <p:nvPicPr>
          <p:cNvPr id="5" name="id-2C6D1952-4974-44FF-AB4F-0CEB295F7234" descr="Image.jpe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619" y="4106268"/>
            <a:ext cx="606328" cy="595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descr="dance Icon 6234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32523" y="7287021"/>
            <a:ext cx="898180" cy="8981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BBFB00ED-65A6-3617-F8E0-D4BB1A379916}"/>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9224" t="6036" r="8760" b="7269"/>
          <a:stretch/>
        </p:blipFill>
        <p:spPr bwMode="auto">
          <a:xfrm>
            <a:off x="551413" y="227056"/>
            <a:ext cx="815350" cy="103410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geography Icon 188573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23825" y="4106268"/>
            <a:ext cx="577960" cy="57796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6" descr="art Icon 143860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633117" y="4108839"/>
            <a:ext cx="577960" cy="577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1980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20DC4332D915408A120EABCE172674" ma:contentTypeVersion="14" ma:contentTypeDescription="Create a new document." ma:contentTypeScope="" ma:versionID="c319e1e1cf859220352a98fa1aa57f9f">
  <xsd:schema xmlns:xsd="http://www.w3.org/2001/XMLSchema" xmlns:xs="http://www.w3.org/2001/XMLSchema" xmlns:p="http://schemas.microsoft.com/office/2006/metadata/properties" xmlns:ns3="42212605-3c7e-43f3-9f81-23e32f1cca43" xmlns:ns4="0f9ecaee-b05d-4e0e-9fc4-6cf1953a824c" targetNamespace="http://schemas.microsoft.com/office/2006/metadata/properties" ma:root="true" ma:fieldsID="3be51b74efa87d40d5f3a5ff0936b5fa" ns3:_="" ns4:_="">
    <xsd:import namespace="42212605-3c7e-43f3-9f81-23e32f1cca43"/>
    <xsd:import namespace="0f9ecaee-b05d-4e0e-9fc4-6cf1953a824c"/>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12605-3c7e-43f3-9f81-23e32f1cca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f9ecaee-b05d-4e0e-9fc4-6cf1953a824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f9ecaee-b05d-4e0e-9fc4-6cf1953a824c">
      <UserInfo>
        <DisplayName>Hayley Fox</DisplayName>
        <AccountId>104</AccountId>
        <AccountType/>
      </UserInfo>
    </SharedWithUsers>
  </documentManagement>
</p:properties>
</file>

<file path=customXml/itemProps1.xml><?xml version="1.0" encoding="utf-8"?>
<ds:datastoreItem xmlns:ds="http://schemas.openxmlformats.org/officeDocument/2006/customXml" ds:itemID="{7A7A7D01-830D-4B0D-8148-C2FC53391216}">
  <ds:schemaRefs>
    <ds:schemaRef ds:uri="http://schemas.microsoft.com/office/2006/metadata/contentType"/>
    <ds:schemaRef ds:uri="http://schemas.microsoft.com/office/2006/metadata/properties/metaAttributes"/>
    <ds:schemaRef ds:uri="http://www.w3.org/2000/xmlns/"/>
    <ds:schemaRef ds:uri="http://www.w3.org/2001/XMLSchema"/>
    <ds:schemaRef ds:uri="42212605-3c7e-43f3-9f81-23e32f1cca43"/>
    <ds:schemaRef ds:uri="0f9ecaee-b05d-4e0e-9fc4-6cf1953a824c"/>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762B92-1A6A-4693-A5E3-37329E363F4D}">
  <ds:schemaRefs>
    <ds:schemaRef ds:uri="http://schemas.microsoft.com/sharepoint/v3/contenttype/forms"/>
  </ds:schemaRefs>
</ds:datastoreItem>
</file>

<file path=customXml/itemProps3.xml><?xml version="1.0" encoding="utf-8"?>
<ds:datastoreItem xmlns:ds="http://schemas.openxmlformats.org/officeDocument/2006/customXml" ds:itemID="{1206141A-5B5F-4DB6-9982-8A5A46075A26}">
  <ds:schemaRefs>
    <ds:schemaRef ds:uri="http://schemas.microsoft.com/office/2006/metadata/properties"/>
    <ds:schemaRef ds:uri="http://www.w3.org/2000/xmlns/"/>
    <ds:schemaRef ds:uri="0f9ecaee-b05d-4e0e-9fc4-6cf1953a824c"/>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450</TotalTime>
  <Words>433</Words>
  <Application>Microsoft Office PowerPoint</Application>
  <PresentationFormat>A4 Paper (210x297 mm)</PresentationFormat>
  <Paragraphs>35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Ryan</dc:creator>
  <cp:lastModifiedBy>Becky Musson</cp:lastModifiedBy>
  <cp:revision>60</cp:revision>
  <dcterms:created xsi:type="dcterms:W3CDTF">2021-11-03T09:33:34Z</dcterms:created>
  <dcterms:modified xsi:type="dcterms:W3CDTF">2024-01-24T08:33:51Z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0x0101007920DC4332D915408A120EABCE172674</vt:lpwstr>
  </property>
  <property fmtid="{D5CDD505-2E9C-101B-9397-08002B2CF9AE}" pid="3" name="MediaServiceImageTags">
    <vt:lpwstr/>
  </property>
</Properties>
</file>